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734" r:id="rId5"/>
  </p:sldMasterIdLst>
  <p:notesMasterIdLst>
    <p:notesMasterId r:id="rId15"/>
  </p:notesMasterIdLst>
  <p:handoutMasterIdLst>
    <p:handoutMasterId r:id="rId16"/>
  </p:handoutMasterIdLst>
  <p:sldIdLst>
    <p:sldId id="354" r:id="rId6"/>
    <p:sldId id="488" r:id="rId7"/>
    <p:sldId id="625" r:id="rId8"/>
    <p:sldId id="582" r:id="rId9"/>
    <p:sldId id="583" r:id="rId10"/>
    <p:sldId id="366" r:id="rId11"/>
    <p:sldId id="473" r:id="rId12"/>
    <p:sldId id="629" r:id="rId13"/>
    <p:sldId id="474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Covers" id="{C89B0BE8-717A-4DC8-BCF0-D3A70DAE2A30}">
          <p14:sldIdLst>
            <p14:sldId id="354"/>
          </p14:sldIdLst>
        </p14:section>
        <p14:section name="Dividers" id="{7520AF0E-5BA6-468E-916C-26CA5937860C}">
          <p14:sldIdLst/>
        </p14:section>
        <p14:section name="Sample Master Layouts" id="{78220C2A-6D62-447F-9867-FECEA2DA26D5}">
          <p14:sldIdLst>
            <p14:sldId id="488"/>
            <p14:sldId id="625"/>
            <p14:sldId id="582"/>
            <p14:sldId id="583"/>
            <p14:sldId id="366"/>
            <p14:sldId id="473"/>
            <p14:sldId id="629"/>
            <p14:sldId id="474"/>
          </p14:sldIdLst>
        </p14:section>
        <p14:section name="Colors and Fonts" id="{84DF5005-08F7-405A-8799-FD40E29FFBCB}">
          <p14:sldIdLst/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rah Ferniz" initials="SF" lastIdx="13" clrIdx="0">
    <p:extLst>
      <p:ext uri="{19B8F6BF-5375-455C-9EA6-DF929625EA0E}">
        <p15:presenceInfo xmlns:p15="http://schemas.microsoft.com/office/powerpoint/2012/main" userId="Sarah Ferniz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37EC6"/>
    <a:srgbClr val="272728"/>
    <a:srgbClr val="E24988"/>
    <a:srgbClr val="F9C3D4"/>
    <a:srgbClr val="FBDDD2"/>
    <a:srgbClr val="F6B8A4"/>
    <a:srgbClr val="FFFFFF"/>
    <a:srgbClr val="1B729F"/>
    <a:srgbClr val="005480"/>
    <a:srgbClr val="0922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5810" autoAdjust="0"/>
    <p:restoredTop sz="95578" autoAdjust="0"/>
  </p:normalViewPr>
  <p:slideViewPr>
    <p:cSldViewPr snapToGrid="0">
      <p:cViewPr varScale="1">
        <p:scale>
          <a:sx n="93" d="100"/>
          <a:sy n="93" d="100"/>
        </p:scale>
        <p:origin x="114" y="46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25" d="100"/>
        <a:sy n="125" d="100"/>
      </p:scale>
      <p:origin x="0" y="-3840"/>
    </p:cViewPr>
  </p:sorterViewPr>
  <p:notesViewPr>
    <p:cSldViewPr snapToGrid="0" showGuides="1">
      <p:cViewPr varScale="1">
        <p:scale>
          <a:sx n="80" d="100"/>
          <a:sy n="80" d="100"/>
        </p:scale>
        <p:origin x="2316" y="10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commentAuthors" Target="commentAuthor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viewProps" Target="viewProps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6D55C4-E52F-4810-9BEF-96FA1E00A5BB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3AB3237-2851-4DC9-9865-7658E90A74C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14773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19B3CA-2D0D-47C2-ADCA-6F431D6ECA53}" type="datetimeFigureOut">
              <a:rPr lang="en-US" smtClean="0"/>
              <a:t>10/13/2021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834DAD-DF98-44E2-A25C-0E8DEB5DEE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8033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3047BA-F11B-4984-A667-2D6B36BCDEFD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9918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Cov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 descr="Related image">
            <a:extLst>
              <a:ext uri="{FF2B5EF4-FFF2-40B4-BE49-F238E27FC236}">
                <a16:creationId xmlns:a16="http://schemas.microsoft.com/office/drawing/2014/main" id="{F46F990B-70E9-40B7-9456-2048674124C9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42" t="17181" r="13433" b="18976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Related image">
            <a:extLst>
              <a:ext uri="{FF2B5EF4-FFF2-40B4-BE49-F238E27FC236}">
                <a16:creationId xmlns:a16="http://schemas.microsoft.com/office/drawing/2014/main" id="{E4DB4E6A-EA4B-49D2-9FB8-4B297EBD1584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442" t="17181" r="72311" b="18976"/>
          <a:stretch/>
        </p:blipFill>
        <p:spPr bwMode="auto">
          <a:xfrm>
            <a:off x="0" y="0"/>
            <a:ext cx="3759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F1AABACD-CD46-4D24-90E1-2BCA001237EF}"/>
              </a:ext>
            </a:extLst>
          </p:cNvPr>
          <p:cNvSpPr/>
          <p:nvPr userDrawn="1"/>
        </p:nvSpPr>
        <p:spPr>
          <a:xfrm>
            <a:off x="3759201" y="-1"/>
            <a:ext cx="8432799" cy="6858003"/>
          </a:xfrm>
          <a:custGeom>
            <a:avLst/>
            <a:gdLst>
              <a:gd name="connsiteX0" fmla="*/ 0 w 6096000"/>
              <a:gd name="connsiteY0" fmla="*/ 0 h 6858000"/>
              <a:gd name="connsiteX1" fmla="*/ 507580 w 6096000"/>
              <a:gd name="connsiteY1" fmla="*/ 0 h 6858000"/>
              <a:gd name="connsiteX2" fmla="*/ 2488138 w 6096000"/>
              <a:gd name="connsiteY2" fmla="*/ 0 h 6858000"/>
              <a:gd name="connsiteX3" fmla="*/ 6096000 w 6096000"/>
              <a:gd name="connsiteY3" fmla="*/ 0 h 6858000"/>
              <a:gd name="connsiteX4" fmla="*/ 6096000 w 6096000"/>
              <a:gd name="connsiteY4" fmla="*/ 6858000 h 6858000"/>
              <a:gd name="connsiteX5" fmla="*/ 2488138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07580" y="0"/>
                </a:lnTo>
                <a:lnTo>
                  <a:pt x="2488138" y="0"/>
                </a:lnTo>
                <a:lnTo>
                  <a:pt x="6096000" y="0"/>
                </a:lnTo>
                <a:lnTo>
                  <a:pt x="6096000" y="6858000"/>
                </a:lnTo>
                <a:lnTo>
                  <a:pt x="24881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915FC0F2-12F5-4F96-9B9F-EC61C1C4488D}"/>
              </a:ext>
            </a:extLst>
          </p:cNvPr>
          <p:cNvSpPr/>
          <p:nvPr userDrawn="1"/>
        </p:nvSpPr>
        <p:spPr>
          <a:xfrm>
            <a:off x="3759201" y="-1"/>
            <a:ext cx="8432799" cy="6858003"/>
          </a:xfrm>
          <a:custGeom>
            <a:avLst/>
            <a:gdLst>
              <a:gd name="connsiteX0" fmla="*/ 0 w 6096000"/>
              <a:gd name="connsiteY0" fmla="*/ 0 h 6858000"/>
              <a:gd name="connsiteX1" fmla="*/ 507580 w 6096000"/>
              <a:gd name="connsiteY1" fmla="*/ 0 h 6858000"/>
              <a:gd name="connsiteX2" fmla="*/ 2488138 w 6096000"/>
              <a:gd name="connsiteY2" fmla="*/ 0 h 6858000"/>
              <a:gd name="connsiteX3" fmla="*/ 6096000 w 6096000"/>
              <a:gd name="connsiteY3" fmla="*/ 0 h 6858000"/>
              <a:gd name="connsiteX4" fmla="*/ 6096000 w 6096000"/>
              <a:gd name="connsiteY4" fmla="*/ 6858000 h 6858000"/>
              <a:gd name="connsiteX5" fmla="*/ 2488138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07580" y="0"/>
                </a:lnTo>
                <a:lnTo>
                  <a:pt x="2488138" y="0"/>
                </a:lnTo>
                <a:lnTo>
                  <a:pt x="6096000" y="0"/>
                </a:lnTo>
                <a:lnTo>
                  <a:pt x="6096000" y="6858000"/>
                </a:lnTo>
                <a:lnTo>
                  <a:pt x="2488138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0"/>
                  <a:alpha val="56000"/>
                </a:schemeClr>
              </a:gs>
              <a:gs pos="21000">
                <a:schemeClr val="accent1"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1100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07CC7B27-D4D5-456E-8E20-7C49527F34F5}"/>
              </a:ext>
            </a:extLst>
          </p:cNvPr>
          <p:cNvSpPr/>
          <p:nvPr userDrawn="1"/>
        </p:nvSpPr>
        <p:spPr>
          <a:xfrm>
            <a:off x="1" y="0"/>
            <a:ext cx="3759200" cy="6858000"/>
          </a:xfrm>
          <a:custGeom>
            <a:avLst/>
            <a:gdLst>
              <a:gd name="connsiteX0" fmla="*/ 0 w 6096000"/>
              <a:gd name="connsiteY0" fmla="*/ 0 h 6858000"/>
              <a:gd name="connsiteX1" fmla="*/ 507580 w 6096000"/>
              <a:gd name="connsiteY1" fmla="*/ 0 h 6858000"/>
              <a:gd name="connsiteX2" fmla="*/ 2488138 w 6096000"/>
              <a:gd name="connsiteY2" fmla="*/ 0 h 6858000"/>
              <a:gd name="connsiteX3" fmla="*/ 6096000 w 6096000"/>
              <a:gd name="connsiteY3" fmla="*/ 0 h 6858000"/>
              <a:gd name="connsiteX4" fmla="*/ 6096000 w 6096000"/>
              <a:gd name="connsiteY4" fmla="*/ 6858000 h 6858000"/>
              <a:gd name="connsiteX5" fmla="*/ 2488138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07580" y="0"/>
                </a:lnTo>
                <a:lnTo>
                  <a:pt x="2488138" y="0"/>
                </a:lnTo>
                <a:lnTo>
                  <a:pt x="6096000" y="0"/>
                </a:lnTo>
                <a:lnTo>
                  <a:pt x="6096000" y="6858000"/>
                </a:lnTo>
                <a:lnTo>
                  <a:pt x="24881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2BB093BD-2137-416B-BEB2-2C6E976B0B4A}"/>
              </a:ext>
            </a:extLst>
          </p:cNvPr>
          <p:cNvCxnSpPr>
            <a:cxnSpLocks/>
          </p:cNvCxnSpPr>
          <p:nvPr userDrawn="1"/>
        </p:nvCxnSpPr>
        <p:spPr>
          <a:xfrm>
            <a:off x="4412343" y="5486464"/>
            <a:ext cx="1217627" cy="0"/>
          </a:xfrm>
          <a:prstGeom prst="line">
            <a:avLst/>
          </a:prstGeom>
          <a:ln w="25400"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412343" y="5661526"/>
            <a:ext cx="7315200" cy="4572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000">
                <a:solidFill>
                  <a:schemeClr val="bg1"/>
                </a:solidFill>
                <a:latin typeface="+mn-lt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sp>
        <p:nvSpPr>
          <p:cNvPr id="104" name="Title 1"/>
          <p:cNvSpPr>
            <a:spLocks noGrp="1"/>
          </p:cNvSpPr>
          <p:nvPr>
            <p:ph type="ctrTitle" hasCustomPrompt="1"/>
          </p:nvPr>
        </p:nvSpPr>
        <p:spPr>
          <a:xfrm>
            <a:off x="4412343" y="3923777"/>
            <a:ext cx="7315200" cy="138762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algn="l">
              <a:lnSpc>
                <a:spcPts val="4400"/>
              </a:lnSpc>
              <a:defRPr lang="en-US" sz="4400" b="1" kern="1200" cap="none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Cover Slide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5869824-9E9B-46E4-BF33-A9B8A728EB4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241430" y="2261034"/>
            <a:ext cx="3276341" cy="1662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43789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47232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288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C4C30A42-D656-4D80-8016-56F80CCBBB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6828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1">
  <p:cSld name="Content 1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8"/>
          <p:cNvSpPr txBox="1">
            <a:spLocks noGrp="1"/>
          </p:cNvSpPr>
          <p:nvPr>
            <p:ph type="title"/>
          </p:nvPr>
        </p:nvSpPr>
        <p:spPr>
          <a:xfrm>
            <a:off x="304795" y="266699"/>
            <a:ext cx="11582398" cy="7928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8"/>
          <p:cNvSpPr txBox="1">
            <a:spLocks noGrp="1"/>
          </p:cNvSpPr>
          <p:nvPr>
            <p:ph type="body" idx="1"/>
          </p:nvPr>
        </p:nvSpPr>
        <p:spPr>
          <a:xfrm>
            <a:off x="304800" y="1219201"/>
            <a:ext cx="11582400" cy="441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/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/>
            </a:lvl1pPr>
            <a:lvl2pPr marL="914400" lvl="1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•"/>
              <a:defRPr/>
            </a:lvl2pPr>
            <a:lvl3pPr marL="1371600" lvl="2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–"/>
              <a:defRPr/>
            </a:lvl3pPr>
            <a:lvl4pPr marL="1828800" lvl="3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dk2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Char char="–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8"/>
          <p:cNvSpPr txBox="1">
            <a:spLocks noGrp="1"/>
          </p:cNvSpPr>
          <p:nvPr>
            <p:ph type="ftr" idx="11"/>
          </p:nvPr>
        </p:nvSpPr>
        <p:spPr>
          <a:xfrm>
            <a:off x="304796" y="5768975"/>
            <a:ext cx="10300535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7386457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onten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800" y="1219201"/>
            <a:ext cx="11582400" cy="44196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242942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Divid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id="{741B0263-2E60-4F9C-8701-D3377FE47D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80" t="22269" r="53455" b="36060"/>
          <a:stretch/>
        </p:blipFill>
        <p:spPr>
          <a:xfrm>
            <a:off x="0" y="0"/>
            <a:ext cx="12192000" cy="4949371"/>
          </a:xfrm>
          <a:prstGeom prst="rect">
            <a:avLst/>
          </a:prstGeom>
          <a:noFill/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C3505C4-7716-4E1E-AA16-4A6174C7FA6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</a:extLst>
          </a:blip>
          <a:srcRect l="580" t="63940" r="53454" b="19990"/>
          <a:stretch/>
        </p:blipFill>
        <p:spPr>
          <a:xfrm>
            <a:off x="0" y="4949371"/>
            <a:ext cx="12191999" cy="1908629"/>
          </a:xfrm>
          <a:prstGeom prst="rect">
            <a:avLst/>
          </a:prstGeom>
          <a:noFill/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2AC8BE1C-5C2B-4A14-9883-844658F94CEC}"/>
              </a:ext>
            </a:extLst>
          </p:cNvPr>
          <p:cNvGrpSpPr/>
          <p:nvPr userDrawn="1"/>
        </p:nvGrpSpPr>
        <p:grpSpPr>
          <a:xfrm>
            <a:off x="0" y="4949371"/>
            <a:ext cx="12192000" cy="1908630"/>
            <a:chOff x="0" y="5604689"/>
            <a:chExt cx="12192000" cy="1253312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EB884209-1F90-4DAF-84D6-834512DFD8AC}"/>
                </a:ext>
              </a:extLst>
            </p:cNvPr>
            <p:cNvSpPr/>
            <p:nvPr userDrawn="1"/>
          </p:nvSpPr>
          <p:spPr>
            <a:xfrm>
              <a:off x="0" y="5604689"/>
              <a:ext cx="12192000" cy="1253312"/>
            </a:xfrm>
            <a:custGeom>
              <a:avLst/>
              <a:gdLst>
                <a:gd name="connsiteX0" fmla="*/ 0 w 6096000"/>
                <a:gd name="connsiteY0" fmla="*/ 0 h 6858000"/>
                <a:gd name="connsiteX1" fmla="*/ 507580 w 6096000"/>
                <a:gd name="connsiteY1" fmla="*/ 0 h 6858000"/>
                <a:gd name="connsiteX2" fmla="*/ 2488138 w 6096000"/>
                <a:gd name="connsiteY2" fmla="*/ 0 h 6858000"/>
                <a:gd name="connsiteX3" fmla="*/ 6096000 w 6096000"/>
                <a:gd name="connsiteY3" fmla="*/ 0 h 6858000"/>
                <a:gd name="connsiteX4" fmla="*/ 6096000 w 6096000"/>
                <a:gd name="connsiteY4" fmla="*/ 6858000 h 6858000"/>
                <a:gd name="connsiteX5" fmla="*/ 2488138 w 6096000"/>
                <a:gd name="connsiteY5" fmla="*/ 6858000 h 6858000"/>
                <a:gd name="connsiteX6" fmla="*/ 0 w 6096000"/>
                <a:gd name="connsiteY6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96000" h="6858000">
                  <a:moveTo>
                    <a:pt x="0" y="0"/>
                  </a:moveTo>
                  <a:lnTo>
                    <a:pt x="507580" y="0"/>
                  </a:lnTo>
                  <a:lnTo>
                    <a:pt x="2488138" y="0"/>
                  </a:lnTo>
                  <a:lnTo>
                    <a:pt x="6096000" y="0"/>
                  </a:lnTo>
                  <a:lnTo>
                    <a:pt x="6096000" y="6858000"/>
                  </a:lnTo>
                  <a:lnTo>
                    <a:pt x="2488138" y="6858000"/>
                  </a:lnTo>
                  <a:lnTo>
                    <a:pt x="0" y="6858000"/>
                  </a:lnTo>
                  <a:close/>
                </a:path>
              </a:pathLst>
            </a:custGeom>
            <a:solidFill>
              <a:schemeClr val="accent1">
                <a:alpha val="8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8CFE74F0-92BF-46BB-A4BD-3A7884AA136D}"/>
                </a:ext>
              </a:extLst>
            </p:cNvPr>
            <p:cNvSpPr/>
            <p:nvPr userDrawn="1"/>
          </p:nvSpPr>
          <p:spPr>
            <a:xfrm>
              <a:off x="0" y="5604689"/>
              <a:ext cx="12192000" cy="1253311"/>
            </a:xfrm>
            <a:custGeom>
              <a:avLst/>
              <a:gdLst>
                <a:gd name="connsiteX0" fmla="*/ 0 w 6096000"/>
                <a:gd name="connsiteY0" fmla="*/ 0 h 6858000"/>
                <a:gd name="connsiteX1" fmla="*/ 507580 w 6096000"/>
                <a:gd name="connsiteY1" fmla="*/ 0 h 6858000"/>
                <a:gd name="connsiteX2" fmla="*/ 2488138 w 6096000"/>
                <a:gd name="connsiteY2" fmla="*/ 0 h 6858000"/>
                <a:gd name="connsiteX3" fmla="*/ 6096000 w 6096000"/>
                <a:gd name="connsiteY3" fmla="*/ 0 h 6858000"/>
                <a:gd name="connsiteX4" fmla="*/ 6096000 w 6096000"/>
                <a:gd name="connsiteY4" fmla="*/ 6858000 h 6858000"/>
                <a:gd name="connsiteX5" fmla="*/ 2488138 w 6096000"/>
                <a:gd name="connsiteY5" fmla="*/ 6858000 h 6858000"/>
                <a:gd name="connsiteX6" fmla="*/ 0 w 6096000"/>
                <a:gd name="connsiteY6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096000" h="6858000">
                  <a:moveTo>
                    <a:pt x="0" y="0"/>
                  </a:moveTo>
                  <a:lnTo>
                    <a:pt x="507580" y="0"/>
                  </a:lnTo>
                  <a:lnTo>
                    <a:pt x="2488138" y="0"/>
                  </a:lnTo>
                  <a:lnTo>
                    <a:pt x="6096000" y="0"/>
                  </a:lnTo>
                  <a:lnTo>
                    <a:pt x="6096000" y="6858000"/>
                  </a:lnTo>
                  <a:lnTo>
                    <a:pt x="2488138" y="6858000"/>
                  </a:lnTo>
                  <a:lnTo>
                    <a:pt x="0" y="6858000"/>
                  </a:lnTo>
                  <a:close/>
                </a:path>
              </a:pathLst>
            </a:custGeom>
            <a:gradFill>
              <a:gsLst>
                <a:gs pos="0">
                  <a:schemeClr val="accent1">
                    <a:lumMod val="50000"/>
                    <a:alpha val="56000"/>
                  </a:schemeClr>
                </a:gs>
                <a:gs pos="21000">
                  <a:schemeClr val="accent1">
                    <a:alpha val="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sz="1100" dirty="0"/>
            </a:p>
          </p:txBody>
        </p:sp>
      </p:grp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4A85B8B0-24AF-4604-8DA0-781B53C97514}"/>
              </a:ext>
            </a:extLst>
          </p:cNvPr>
          <p:cNvSpPr/>
          <p:nvPr userDrawn="1"/>
        </p:nvSpPr>
        <p:spPr>
          <a:xfrm>
            <a:off x="0" y="0"/>
            <a:ext cx="12192000" cy="4949371"/>
          </a:xfrm>
          <a:custGeom>
            <a:avLst/>
            <a:gdLst>
              <a:gd name="connsiteX0" fmla="*/ 0 w 6096000"/>
              <a:gd name="connsiteY0" fmla="*/ 0 h 6858000"/>
              <a:gd name="connsiteX1" fmla="*/ 507580 w 6096000"/>
              <a:gd name="connsiteY1" fmla="*/ 0 h 6858000"/>
              <a:gd name="connsiteX2" fmla="*/ 2488138 w 6096000"/>
              <a:gd name="connsiteY2" fmla="*/ 0 h 6858000"/>
              <a:gd name="connsiteX3" fmla="*/ 6096000 w 6096000"/>
              <a:gd name="connsiteY3" fmla="*/ 0 h 6858000"/>
              <a:gd name="connsiteX4" fmla="*/ 6096000 w 6096000"/>
              <a:gd name="connsiteY4" fmla="*/ 6858000 h 6858000"/>
              <a:gd name="connsiteX5" fmla="*/ 2488138 w 6096000"/>
              <a:gd name="connsiteY5" fmla="*/ 6858000 h 6858000"/>
              <a:gd name="connsiteX6" fmla="*/ 0 w 6096000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58000">
                <a:moveTo>
                  <a:pt x="0" y="0"/>
                </a:moveTo>
                <a:lnTo>
                  <a:pt x="507580" y="0"/>
                </a:lnTo>
                <a:lnTo>
                  <a:pt x="2488138" y="0"/>
                </a:lnTo>
                <a:lnTo>
                  <a:pt x="6096000" y="0"/>
                </a:lnTo>
                <a:lnTo>
                  <a:pt x="6096000" y="6858000"/>
                </a:lnTo>
                <a:lnTo>
                  <a:pt x="248813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en-US" dirty="0"/>
          </a:p>
        </p:txBody>
      </p:sp>
      <p:sp>
        <p:nvSpPr>
          <p:cNvPr id="104" name="Title 1"/>
          <p:cNvSpPr>
            <a:spLocks noGrp="1"/>
          </p:cNvSpPr>
          <p:nvPr userDrawn="1">
            <p:ph type="ctrTitle" hasCustomPrompt="1"/>
          </p:nvPr>
        </p:nvSpPr>
        <p:spPr>
          <a:xfrm>
            <a:off x="304800" y="2249714"/>
            <a:ext cx="10005986" cy="1156944"/>
          </a:xfrm>
          <a:prstGeom prst="rect">
            <a:avLst/>
          </a:prstGeom>
        </p:spPr>
        <p:txBody>
          <a:bodyPr lIns="0" tIns="0" rIns="0" bIns="0" anchor="b" anchorCtr="0">
            <a:noAutofit/>
          </a:bodyPr>
          <a:lstStyle>
            <a:lvl1pPr marL="0" algn="l" defTabSz="914400" rtl="0" eaLnBrk="1" latinLnBrk="0" hangingPunct="1">
              <a:lnSpc>
                <a:spcPts val="4400"/>
              </a:lnSpc>
              <a:spcBef>
                <a:spcPct val="0"/>
              </a:spcBef>
              <a:buNone/>
              <a:defRPr lang="en-US" sz="4400" b="1" kern="1200" cap="none" baseline="0" dirty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Divider Slide 2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0A4BB88-CCF1-4673-A948-3E2E7EF4793E}"/>
              </a:ext>
            </a:extLst>
          </p:cNvPr>
          <p:cNvCxnSpPr>
            <a:cxnSpLocks/>
          </p:cNvCxnSpPr>
          <p:nvPr userDrawn="1"/>
        </p:nvCxnSpPr>
        <p:spPr>
          <a:xfrm>
            <a:off x="304800" y="3653122"/>
            <a:ext cx="1217627" cy="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Subtitle 2">
            <a:extLst>
              <a:ext uri="{FF2B5EF4-FFF2-40B4-BE49-F238E27FC236}">
                <a16:creationId xmlns:a16="http://schemas.microsoft.com/office/drawing/2014/main" id="{8CB346AD-8652-4850-B0FB-DC050D855C9D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04800" y="3899586"/>
            <a:ext cx="10005986" cy="30895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lang="en-US" sz="2400" kern="1200" dirty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en-US" dirty="0"/>
              <a:t>Subtitle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73A027-9C81-4300-BC01-E97DD29631B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60597" y="5940279"/>
            <a:ext cx="2499970" cy="456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3290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CDF33F4-8BC2-4B18-A5B6-0565AB08A29C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5" y="266699"/>
            <a:ext cx="11582405" cy="79284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B0F0A3E-BBA4-43B8-A931-0C78BD8D8F4A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800" y="1219201"/>
            <a:ext cx="11582400" cy="44196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796" y="5768975"/>
            <a:ext cx="1030053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71A1C4-3728-4766-A141-525AFFAAD500}"/>
              </a:ext>
            </a:extLst>
          </p:cNvPr>
          <p:cNvSpPr txBox="1"/>
          <p:nvPr userDrawn="1"/>
        </p:nvSpPr>
        <p:spPr>
          <a:xfrm>
            <a:off x="5878129" y="6400798"/>
            <a:ext cx="435742" cy="45720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fld id="{996B5273-46EB-4870-A6B0-6E7F43CBD6D0}" type="slidenum">
              <a:rPr lang="en-US" sz="9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ctr"/>
              <a:t>‹#›</a:t>
            </a:fld>
            <a:endParaRPr lang="en-US" sz="13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27BEB5-5B1B-42DE-925F-2827CAC82EFD}"/>
              </a:ext>
            </a:extLst>
          </p:cNvPr>
          <p:cNvSpPr txBox="1"/>
          <p:nvPr userDrawn="1"/>
        </p:nvSpPr>
        <p:spPr>
          <a:xfrm>
            <a:off x="304796" y="6400798"/>
            <a:ext cx="2336803" cy="45720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Copyright © 2021 Bluefin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5F8CD4A-A17D-433F-A960-CCFD53E20342}"/>
              </a:ext>
            </a:extLst>
          </p:cNvPr>
          <p:cNvSpPr/>
          <p:nvPr userDrawn="1"/>
        </p:nvSpPr>
        <p:spPr>
          <a:xfrm>
            <a:off x="304796" y="1021081"/>
            <a:ext cx="89154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393B006A-730C-4E45-8411-6293FA0F5E96}"/>
              </a:ext>
            </a:extLst>
          </p:cNvPr>
          <p:cNvSpPr/>
          <p:nvPr userDrawn="1"/>
        </p:nvSpPr>
        <p:spPr>
          <a:xfrm>
            <a:off x="8648700" y="5753100"/>
            <a:ext cx="3543301" cy="1104900"/>
          </a:xfrm>
          <a:custGeom>
            <a:avLst/>
            <a:gdLst>
              <a:gd name="connsiteX0" fmla="*/ 1897967 w 1897967"/>
              <a:gd name="connsiteY0" fmla="*/ 0 h 1428749"/>
              <a:gd name="connsiteX1" fmla="*/ 1897967 w 1897967"/>
              <a:gd name="connsiteY1" fmla="*/ 1428749 h 1428749"/>
              <a:gd name="connsiteX2" fmla="*/ 0 w 1897967"/>
              <a:gd name="connsiteY2" fmla="*/ 1428749 h 1428749"/>
              <a:gd name="connsiteX3" fmla="*/ 1897967 w 1897967"/>
              <a:gd name="connsiteY3" fmla="*/ 0 h 142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7967" h="1428749">
                <a:moveTo>
                  <a:pt x="1897967" y="0"/>
                </a:moveTo>
                <a:lnTo>
                  <a:pt x="1897967" y="1428749"/>
                </a:lnTo>
                <a:lnTo>
                  <a:pt x="0" y="1428749"/>
                </a:lnTo>
                <a:lnTo>
                  <a:pt x="1897967" y="0"/>
                </a:lnTo>
                <a:close/>
              </a:path>
            </a:pathLst>
          </a:custGeom>
          <a:gradFill>
            <a:gsLst>
              <a:gs pos="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7E32633-FBA8-41C2-B98C-DEC08722E1F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766643" y="6474468"/>
            <a:ext cx="1280356" cy="23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94213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ent + Image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799" y="266699"/>
            <a:ext cx="5486393" cy="79284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6400798" y="5768975"/>
            <a:ext cx="4272899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3C64884-952F-4ECC-8819-9A5BB0E877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6096000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72F67D3-7DBA-43AA-9894-A87E42CA5583}"/>
              </a:ext>
            </a:extLst>
          </p:cNvPr>
          <p:cNvSpPr/>
          <p:nvPr userDrawn="1"/>
        </p:nvSpPr>
        <p:spPr>
          <a:xfrm>
            <a:off x="6096000" y="6400800"/>
            <a:ext cx="60960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2912A32-EFCE-4F45-BD37-DF374A57F14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400794" y="1219201"/>
            <a:ext cx="5486406" cy="441960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C1B909D-458F-4D5E-AB0F-49C2687636A4}"/>
              </a:ext>
            </a:extLst>
          </p:cNvPr>
          <p:cNvSpPr/>
          <p:nvPr userDrawn="1"/>
        </p:nvSpPr>
        <p:spPr>
          <a:xfrm>
            <a:off x="6400799" y="1021081"/>
            <a:ext cx="89154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6762316-977C-4BF8-8661-A79CE4183F48}"/>
              </a:ext>
            </a:extLst>
          </p:cNvPr>
          <p:cNvSpPr/>
          <p:nvPr userDrawn="1"/>
        </p:nvSpPr>
        <p:spPr>
          <a:xfrm>
            <a:off x="8648700" y="5753100"/>
            <a:ext cx="3543301" cy="1104900"/>
          </a:xfrm>
          <a:custGeom>
            <a:avLst/>
            <a:gdLst>
              <a:gd name="connsiteX0" fmla="*/ 1897967 w 1897967"/>
              <a:gd name="connsiteY0" fmla="*/ 0 h 1428749"/>
              <a:gd name="connsiteX1" fmla="*/ 1897967 w 1897967"/>
              <a:gd name="connsiteY1" fmla="*/ 1428749 h 1428749"/>
              <a:gd name="connsiteX2" fmla="*/ 0 w 1897967"/>
              <a:gd name="connsiteY2" fmla="*/ 1428749 h 1428749"/>
              <a:gd name="connsiteX3" fmla="*/ 1897967 w 1897967"/>
              <a:gd name="connsiteY3" fmla="*/ 0 h 142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7967" h="1428749">
                <a:moveTo>
                  <a:pt x="1897967" y="0"/>
                </a:moveTo>
                <a:lnTo>
                  <a:pt x="1897967" y="1428749"/>
                </a:lnTo>
                <a:lnTo>
                  <a:pt x="0" y="1428749"/>
                </a:lnTo>
                <a:lnTo>
                  <a:pt x="1897967" y="0"/>
                </a:lnTo>
                <a:close/>
              </a:path>
            </a:pathLst>
          </a:custGeom>
          <a:gradFill>
            <a:gsLst>
              <a:gs pos="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3D590DC-C3EF-4895-9DC1-82534D4D085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4479" y="6273799"/>
            <a:ext cx="1170226" cy="40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259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 + Image (Top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1" y="266699"/>
            <a:ext cx="11582399" cy="792843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D313C8-1CF3-4059-87CE-3BA99B8CFC72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4800" y="5768975"/>
            <a:ext cx="10305288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73C64884-952F-4ECC-8819-9A5BB0E8770A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1219200"/>
            <a:ext cx="12191994" cy="2466340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  <p:sp>
        <p:nvSpPr>
          <p:cNvPr id="13" name="Content Placeholder 3">
            <a:extLst>
              <a:ext uri="{FF2B5EF4-FFF2-40B4-BE49-F238E27FC236}">
                <a16:creationId xmlns:a16="http://schemas.microsoft.com/office/drawing/2014/main" id="{A2912A32-EFCE-4F45-BD37-DF374A57F14D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304796" y="3952240"/>
            <a:ext cx="5559552" cy="16865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3">
            <a:extLst>
              <a:ext uri="{FF2B5EF4-FFF2-40B4-BE49-F238E27FC236}">
                <a16:creationId xmlns:a16="http://schemas.microsoft.com/office/drawing/2014/main" id="{FD9B6D76-34F9-4FB7-8D40-D32747BFC81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327648" y="3952240"/>
            <a:ext cx="5559552" cy="168656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36AA5A9-FBA9-4545-8F30-EB275CB70A80}"/>
              </a:ext>
            </a:extLst>
          </p:cNvPr>
          <p:cNvCxnSpPr/>
          <p:nvPr userDrawn="1"/>
        </p:nvCxnSpPr>
        <p:spPr>
          <a:xfrm>
            <a:off x="6095998" y="3952240"/>
            <a:ext cx="0" cy="1686560"/>
          </a:xfrm>
          <a:prstGeom prst="lin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</p:spTree>
    <p:extLst>
      <p:ext uri="{BB962C8B-B14F-4D97-AF65-F5344CB8AC3E}">
        <p14:creationId xmlns:p14="http://schemas.microsoft.com/office/powerpoint/2010/main" val="40912044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1099D-4028-4363-8C0C-4D49E59AA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2809588-0EF0-4C2B-9C09-811CC08582B0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4796" y="5768975"/>
            <a:ext cx="10300535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id="{8004AEFF-9216-4FDD-8CF5-41D25846A1D2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304800" y="1219200"/>
            <a:ext cx="11582400" cy="4416552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5809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7BDC7-3500-4538-9ECC-90EFFBC28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73E961A-6E5B-4AFB-BA10-9FF71BFF4773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4796" y="5768975"/>
            <a:ext cx="10300535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Footer</a:t>
            </a:r>
          </a:p>
        </p:txBody>
      </p:sp>
      <p:sp>
        <p:nvSpPr>
          <p:cNvPr id="5" name="Chart Placeholder 4">
            <a:extLst>
              <a:ext uri="{FF2B5EF4-FFF2-40B4-BE49-F238E27FC236}">
                <a16:creationId xmlns:a16="http://schemas.microsoft.com/office/drawing/2014/main" id="{00DC8B42-141C-49DB-843D-4A7CF386888E}"/>
              </a:ext>
            </a:extLst>
          </p:cNvPr>
          <p:cNvSpPr>
            <a:spLocks noGrp="1"/>
          </p:cNvSpPr>
          <p:nvPr>
            <p:ph type="chart" sz="quarter" idx="11"/>
          </p:nvPr>
        </p:nvSpPr>
        <p:spPr>
          <a:xfrm>
            <a:off x="304800" y="1219200"/>
            <a:ext cx="11582400" cy="4416552"/>
          </a:xfrm>
        </p:spPr>
        <p:txBody>
          <a:bodyPr anchor="ctr" anchorCtr="0"/>
          <a:lstStyle>
            <a:lvl1pPr algn="ctr">
              <a:defRPr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0918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FDD0CC0A-BCD2-4395-B712-F341225F6580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04796" y="1219200"/>
            <a:ext cx="3657597" cy="4419601"/>
          </a:xfrm>
          <a:ln>
            <a:solidFill>
              <a:schemeClr val="bg1">
                <a:lumMod val="95000"/>
              </a:schemeClr>
            </a:solidFill>
          </a:ln>
        </p:spPr>
        <p:txBody>
          <a:bodyPr lIns="182880" tIns="731520" rIns="18288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Content Placeholder 3">
            <a:extLst>
              <a:ext uri="{FF2B5EF4-FFF2-40B4-BE49-F238E27FC236}">
                <a16:creationId xmlns:a16="http://schemas.microsoft.com/office/drawing/2014/main" id="{1392BE1B-EEB6-4968-AB3B-BCE444B55E57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4267203" y="1219200"/>
            <a:ext cx="3657597" cy="4419601"/>
          </a:xfrm>
          <a:ln>
            <a:solidFill>
              <a:schemeClr val="bg1">
                <a:lumMod val="95000"/>
              </a:schemeClr>
            </a:solidFill>
          </a:ln>
        </p:spPr>
        <p:txBody>
          <a:bodyPr lIns="182880" tIns="731520" rIns="18288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Content Placeholder 3">
            <a:extLst>
              <a:ext uri="{FF2B5EF4-FFF2-40B4-BE49-F238E27FC236}">
                <a16:creationId xmlns:a16="http://schemas.microsoft.com/office/drawing/2014/main" id="{251BF786-7AB6-4E0A-A90C-7CDFF5939268}"/>
              </a:ext>
            </a:extLst>
          </p:cNvPr>
          <p:cNvSpPr>
            <a:spLocks noGrp="1"/>
          </p:cNvSpPr>
          <p:nvPr>
            <p:ph sz="quarter" idx="17" hasCustomPrompt="1"/>
          </p:nvPr>
        </p:nvSpPr>
        <p:spPr>
          <a:xfrm>
            <a:off x="8229603" y="1219200"/>
            <a:ext cx="3657597" cy="4419601"/>
          </a:xfrm>
          <a:ln>
            <a:solidFill>
              <a:schemeClr val="bg1">
                <a:lumMod val="95000"/>
              </a:schemeClr>
            </a:solidFill>
          </a:ln>
        </p:spPr>
        <p:txBody>
          <a:bodyPr lIns="182880" tIns="731520" rIns="18288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CDF33F4-8BC2-4B18-A5B6-0565AB08A29C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4E81317-9F05-4B15-B0D6-EDD096366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795" y="266699"/>
            <a:ext cx="11582405" cy="79284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1A30F7-982D-44C8-8697-03EE0B2E0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4796" y="5768975"/>
            <a:ext cx="1030053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571A1C4-3728-4766-A141-525AFFAAD500}"/>
              </a:ext>
            </a:extLst>
          </p:cNvPr>
          <p:cNvSpPr txBox="1"/>
          <p:nvPr userDrawn="1"/>
        </p:nvSpPr>
        <p:spPr>
          <a:xfrm>
            <a:off x="5878129" y="6400798"/>
            <a:ext cx="435742" cy="45720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fld id="{996B5273-46EB-4870-A6B0-6E7F43CBD6D0}" type="slidenum">
              <a:rPr lang="en-US" sz="9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ctr"/>
              <a:t>‹#›</a:t>
            </a:fld>
            <a:endParaRPr lang="en-US" sz="13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27BEB5-5B1B-42DE-925F-2827CAC82EFD}"/>
              </a:ext>
            </a:extLst>
          </p:cNvPr>
          <p:cNvSpPr txBox="1"/>
          <p:nvPr userDrawn="1"/>
        </p:nvSpPr>
        <p:spPr>
          <a:xfrm>
            <a:off x="304796" y="6400798"/>
            <a:ext cx="2336803" cy="45720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Copyright © 2019 Bluefin Payment Systems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08BC440C-0B69-4C2E-8DEB-EA2170BD7E53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1219201"/>
            <a:ext cx="3657600" cy="595086"/>
          </a:xfrm>
          <a:solidFill>
            <a:schemeClr val="accent1"/>
          </a:solidFill>
        </p:spPr>
        <p:txBody>
          <a:bodyPr anchor="ctr" anchorCtr="0"/>
          <a:lstStyle>
            <a:lvl1pPr algn="ctr">
              <a:defRPr sz="1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Text </a:t>
            </a:r>
          </a:p>
        </p:txBody>
      </p:sp>
      <p:sp>
        <p:nvSpPr>
          <p:cNvPr id="16" name="Text Placeholder 14">
            <a:extLst>
              <a:ext uri="{FF2B5EF4-FFF2-40B4-BE49-F238E27FC236}">
                <a16:creationId xmlns:a16="http://schemas.microsoft.com/office/drawing/2014/main" id="{5A279D64-989C-47F8-80F8-CE0FC8FA7CC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267200" y="1219201"/>
            <a:ext cx="3657600" cy="595086"/>
          </a:xfrm>
          <a:solidFill>
            <a:schemeClr val="accent2"/>
          </a:solidFill>
        </p:spPr>
        <p:txBody>
          <a:bodyPr anchor="ctr" anchorCtr="0"/>
          <a:lstStyle>
            <a:lvl1pPr algn="ctr">
              <a:defRPr sz="1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Text </a:t>
            </a:r>
          </a:p>
        </p:txBody>
      </p:sp>
      <p:sp>
        <p:nvSpPr>
          <p:cNvPr id="17" name="Text Placeholder 14">
            <a:extLst>
              <a:ext uri="{FF2B5EF4-FFF2-40B4-BE49-F238E27FC236}">
                <a16:creationId xmlns:a16="http://schemas.microsoft.com/office/drawing/2014/main" id="{80129BD9-7853-432F-8FD5-AF697A25B5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29600" y="1219201"/>
            <a:ext cx="3657600" cy="595086"/>
          </a:xfrm>
          <a:solidFill>
            <a:schemeClr val="accent3"/>
          </a:solidFill>
        </p:spPr>
        <p:txBody>
          <a:bodyPr anchor="ctr" anchorCtr="0"/>
          <a:lstStyle>
            <a:lvl1pPr algn="ctr">
              <a:defRPr sz="1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Text </a:t>
            </a: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B4927D5-B9F1-42B3-8110-C93518C6800B}"/>
              </a:ext>
            </a:extLst>
          </p:cNvPr>
          <p:cNvCxnSpPr>
            <a:cxnSpLocks/>
          </p:cNvCxnSpPr>
          <p:nvPr userDrawn="1"/>
        </p:nvCxnSpPr>
        <p:spPr>
          <a:xfrm>
            <a:off x="4114800" y="1219200"/>
            <a:ext cx="0" cy="4419601"/>
          </a:xfrm>
          <a:prstGeom prst="lin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7E829AC5-3469-4B94-B6B2-54D73B8EB95B}"/>
              </a:ext>
            </a:extLst>
          </p:cNvPr>
          <p:cNvCxnSpPr>
            <a:cxnSpLocks/>
          </p:cNvCxnSpPr>
          <p:nvPr userDrawn="1"/>
        </p:nvCxnSpPr>
        <p:spPr>
          <a:xfrm>
            <a:off x="8077200" y="1219200"/>
            <a:ext cx="0" cy="4419601"/>
          </a:xfrm>
          <a:prstGeom prst="lin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0AA76EF0-2573-45B3-A44E-24A92864EF96}"/>
              </a:ext>
            </a:extLst>
          </p:cNvPr>
          <p:cNvSpPr/>
          <p:nvPr userDrawn="1"/>
        </p:nvSpPr>
        <p:spPr>
          <a:xfrm>
            <a:off x="304796" y="1021081"/>
            <a:ext cx="89154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Freeform: Shape 20">
            <a:extLst>
              <a:ext uri="{FF2B5EF4-FFF2-40B4-BE49-F238E27FC236}">
                <a16:creationId xmlns:a16="http://schemas.microsoft.com/office/drawing/2014/main" id="{D7C3CD3D-CEF9-40A6-9BAA-1154C75EE0F0}"/>
              </a:ext>
            </a:extLst>
          </p:cNvPr>
          <p:cNvSpPr/>
          <p:nvPr userDrawn="1"/>
        </p:nvSpPr>
        <p:spPr>
          <a:xfrm>
            <a:off x="8648700" y="5753100"/>
            <a:ext cx="3543301" cy="1104900"/>
          </a:xfrm>
          <a:custGeom>
            <a:avLst/>
            <a:gdLst>
              <a:gd name="connsiteX0" fmla="*/ 1897967 w 1897967"/>
              <a:gd name="connsiteY0" fmla="*/ 0 h 1428749"/>
              <a:gd name="connsiteX1" fmla="*/ 1897967 w 1897967"/>
              <a:gd name="connsiteY1" fmla="*/ 1428749 h 1428749"/>
              <a:gd name="connsiteX2" fmla="*/ 0 w 1897967"/>
              <a:gd name="connsiteY2" fmla="*/ 1428749 h 1428749"/>
              <a:gd name="connsiteX3" fmla="*/ 1897967 w 1897967"/>
              <a:gd name="connsiteY3" fmla="*/ 0 h 142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7967" h="1428749">
                <a:moveTo>
                  <a:pt x="1897967" y="0"/>
                </a:moveTo>
                <a:lnTo>
                  <a:pt x="1897967" y="1428749"/>
                </a:lnTo>
                <a:lnTo>
                  <a:pt x="0" y="1428749"/>
                </a:lnTo>
                <a:lnTo>
                  <a:pt x="1897967" y="0"/>
                </a:lnTo>
                <a:close/>
              </a:path>
            </a:pathLst>
          </a:custGeom>
          <a:gradFill>
            <a:gsLst>
              <a:gs pos="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/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2E628422-B986-4F16-B87E-5E751C1F733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94479" y="6273799"/>
            <a:ext cx="1170226" cy="409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6032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D6AB7-2029-435E-9D68-3F0857D63C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D78656F-7C75-4276-9804-89770B05E2C7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>
          <a:xfrm>
            <a:off x="304796" y="5768975"/>
            <a:ext cx="10300535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Footer</a:t>
            </a: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B254514-9791-49FF-A024-38A01BBC661E}"/>
              </a:ext>
            </a:extLst>
          </p:cNvPr>
          <p:cNvCxnSpPr>
            <a:cxnSpLocks/>
          </p:cNvCxnSpPr>
          <p:nvPr userDrawn="1"/>
        </p:nvCxnSpPr>
        <p:spPr>
          <a:xfrm>
            <a:off x="6096001" y="1219200"/>
            <a:ext cx="0" cy="4419601"/>
          </a:xfrm>
          <a:prstGeom prst="line">
            <a:avLst/>
          </a:prstGeom>
          <a:solidFill>
            <a:schemeClr val="bg1"/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0803A217-9A54-4202-8977-1A4DD6398953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304796" y="1219200"/>
            <a:ext cx="5559537" cy="4419601"/>
          </a:xfrm>
          <a:ln>
            <a:solidFill>
              <a:schemeClr val="bg1">
                <a:lumMod val="95000"/>
              </a:schemeClr>
            </a:solidFill>
          </a:ln>
        </p:spPr>
        <p:txBody>
          <a:bodyPr lIns="182880" tIns="731520" rIns="18288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14">
            <a:extLst>
              <a:ext uri="{FF2B5EF4-FFF2-40B4-BE49-F238E27FC236}">
                <a16:creationId xmlns:a16="http://schemas.microsoft.com/office/drawing/2014/main" id="{4D5F0C0F-D1D4-4947-86B8-B898AE808DC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04800" y="1219201"/>
            <a:ext cx="5559542" cy="595086"/>
          </a:xfrm>
          <a:solidFill>
            <a:schemeClr val="accent1"/>
          </a:solidFill>
        </p:spPr>
        <p:txBody>
          <a:bodyPr anchor="ctr" anchorCtr="0"/>
          <a:lstStyle>
            <a:lvl1pPr algn="ctr">
              <a:defRPr sz="1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Text </a:t>
            </a:r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54191BE3-392F-4EED-A2D0-1F4EB3F7C6A9}"/>
              </a:ext>
            </a:extLst>
          </p:cNvPr>
          <p:cNvSpPr>
            <a:spLocks noGrp="1"/>
          </p:cNvSpPr>
          <p:nvPr>
            <p:ph sz="quarter" idx="16" hasCustomPrompt="1"/>
          </p:nvPr>
        </p:nvSpPr>
        <p:spPr>
          <a:xfrm>
            <a:off x="6327655" y="1219200"/>
            <a:ext cx="5559546" cy="4419601"/>
          </a:xfrm>
          <a:ln>
            <a:solidFill>
              <a:schemeClr val="bg1">
                <a:lumMod val="95000"/>
              </a:schemeClr>
            </a:solidFill>
          </a:ln>
        </p:spPr>
        <p:txBody>
          <a:bodyPr lIns="182880" tIns="731520" rIns="182880"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10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14">
            <a:extLst>
              <a:ext uri="{FF2B5EF4-FFF2-40B4-BE49-F238E27FC236}">
                <a16:creationId xmlns:a16="http://schemas.microsoft.com/office/drawing/2014/main" id="{B779852A-4F5D-4BE8-A3E3-3786368BCEB2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327649" y="1219201"/>
            <a:ext cx="5559551" cy="595086"/>
          </a:xfrm>
          <a:solidFill>
            <a:schemeClr val="accent2"/>
          </a:solidFill>
        </p:spPr>
        <p:txBody>
          <a:bodyPr anchor="ctr" anchorCtr="0"/>
          <a:lstStyle>
            <a:lvl1pPr algn="ctr">
              <a:defRPr sz="1800" b="1">
                <a:solidFill>
                  <a:schemeClr val="bg1"/>
                </a:solidFill>
              </a:defRPr>
            </a:lvl1pPr>
            <a:lvl2pPr marL="0" indent="0">
              <a:buNone/>
              <a:defRPr/>
            </a:lvl2pPr>
          </a:lstStyle>
          <a:p>
            <a:pPr lvl="0"/>
            <a:r>
              <a:rPr lang="en-US" dirty="0"/>
              <a:t>Text </a:t>
            </a:r>
          </a:p>
        </p:txBody>
      </p:sp>
    </p:spTree>
    <p:extLst>
      <p:ext uri="{BB962C8B-B14F-4D97-AF65-F5344CB8AC3E}">
        <p14:creationId xmlns:p14="http://schemas.microsoft.com/office/powerpoint/2010/main" val="2434685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795" y="266699"/>
            <a:ext cx="11582398" cy="792843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EA8DB1-B4DD-4F3D-9CAB-994462C51D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1219200"/>
            <a:ext cx="11582398" cy="44123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DAE8D59-A33C-49CA-92EC-7895A7B84680}"/>
              </a:ext>
            </a:extLst>
          </p:cNvPr>
          <p:cNvSpPr/>
          <p:nvPr userDrawn="1"/>
        </p:nvSpPr>
        <p:spPr>
          <a:xfrm>
            <a:off x="0" y="6400800"/>
            <a:ext cx="12192000" cy="4572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675" dirty="0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525273C-AD79-4233-86C8-131F99100E0F}"/>
              </a:ext>
            </a:extLst>
          </p:cNvPr>
          <p:cNvSpPr/>
          <p:nvPr userDrawn="1"/>
        </p:nvSpPr>
        <p:spPr>
          <a:xfrm>
            <a:off x="8648700" y="5753100"/>
            <a:ext cx="3543301" cy="1104900"/>
          </a:xfrm>
          <a:custGeom>
            <a:avLst/>
            <a:gdLst>
              <a:gd name="connsiteX0" fmla="*/ 1897967 w 1897967"/>
              <a:gd name="connsiteY0" fmla="*/ 0 h 1428749"/>
              <a:gd name="connsiteX1" fmla="*/ 1897967 w 1897967"/>
              <a:gd name="connsiteY1" fmla="*/ 1428749 h 1428749"/>
              <a:gd name="connsiteX2" fmla="*/ 0 w 1897967"/>
              <a:gd name="connsiteY2" fmla="*/ 1428749 h 1428749"/>
              <a:gd name="connsiteX3" fmla="*/ 1897967 w 1897967"/>
              <a:gd name="connsiteY3" fmla="*/ 0 h 14287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97967" h="1428749">
                <a:moveTo>
                  <a:pt x="1897967" y="0"/>
                </a:moveTo>
                <a:lnTo>
                  <a:pt x="1897967" y="1428749"/>
                </a:lnTo>
                <a:lnTo>
                  <a:pt x="0" y="1428749"/>
                </a:lnTo>
                <a:lnTo>
                  <a:pt x="1897967" y="0"/>
                </a:lnTo>
                <a:close/>
              </a:path>
            </a:pathLst>
          </a:custGeom>
          <a:gradFill>
            <a:gsLst>
              <a:gs pos="1000">
                <a:schemeClr val="accent1"/>
              </a:gs>
              <a:gs pos="100000">
                <a:schemeClr val="accent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lvl="0" algn="ctr"/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10A2DB8-BEFE-4CCA-867C-4BE6EEF82F53}"/>
              </a:ext>
            </a:extLst>
          </p:cNvPr>
          <p:cNvSpPr txBox="1"/>
          <p:nvPr userDrawn="1"/>
        </p:nvSpPr>
        <p:spPr>
          <a:xfrm>
            <a:off x="5878129" y="6400798"/>
            <a:ext cx="435742" cy="45720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ctr"/>
            <a:fld id="{996B5273-46EB-4870-A6B0-6E7F43CBD6D0}" type="slidenum">
              <a:rPr lang="en-US" sz="900" smtClean="0">
                <a:solidFill>
                  <a:schemeClr val="tx1">
                    <a:lumMod val="65000"/>
                    <a:lumOff val="35000"/>
                  </a:schemeClr>
                </a:solidFill>
              </a:rPr>
              <a:pPr algn="ctr"/>
              <a:t>‹#›</a:t>
            </a:fld>
            <a:endParaRPr lang="en-US" sz="1350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918C8C6-028F-48A8-86DD-4B2EF7F664A8}"/>
              </a:ext>
            </a:extLst>
          </p:cNvPr>
          <p:cNvSpPr txBox="1"/>
          <p:nvPr userDrawn="1"/>
        </p:nvSpPr>
        <p:spPr>
          <a:xfrm>
            <a:off x="304796" y="6400798"/>
            <a:ext cx="2336803" cy="457201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l"/>
            <a:r>
              <a:rPr lang="en-GB" sz="900" dirty="0">
                <a:solidFill>
                  <a:schemeClr val="tx1">
                    <a:lumMod val="65000"/>
                    <a:lumOff val="35000"/>
                  </a:schemeClr>
                </a:solidFill>
              </a:rPr>
              <a:t>Copyright © 2021 Bluefin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DF6232E-5BA2-4344-8229-28C79B2D8D12}"/>
              </a:ext>
            </a:extLst>
          </p:cNvPr>
          <p:cNvSpPr/>
          <p:nvPr userDrawn="1"/>
        </p:nvSpPr>
        <p:spPr>
          <a:xfrm>
            <a:off x="304796" y="1021081"/>
            <a:ext cx="891540" cy="45719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DA8BF8E-B6D4-43FC-AC6F-6AA5412426A1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10766643" y="6474468"/>
            <a:ext cx="1280356" cy="2336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9248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0" r:id="rId3"/>
    <p:sldLayoutId id="2147483844" r:id="rId4"/>
    <p:sldLayoutId id="2147483850" r:id="rId5"/>
    <p:sldLayoutId id="2147483843" r:id="rId6"/>
    <p:sldLayoutId id="2147483847" r:id="rId7"/>
    <p:sldLayoutId id="2147483848" r:id="rId8"/>
    <p:sldLayoutId id="2147483849" r:id="rId9"/>
    <p:sldLayoutId id="2147483827" r:id="rId10"/>
    <p:sldLayoutId id="2147483851" r:id="rId11"/>
    <p:sldLayoutId id="2147483852" r:id="rId12"/>
    <p:sldLayoutId id="2147483853" r:id="rId13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 cap="none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None/>
        <a:defRPr sz="2000" kern="1200">
          <a:solidFill>
            <a:schemeClr val="tx2"/>
          </a:solidFill>
          <a:latin typeface="+mn-lt"/>
          <a:ea typeface="+mn-ea"/>
          <a:cs typeface="+mn-cs"/>
        </a:defRPr>
      </a:lvl1pPr>
      <a:lvl2pPr marL="18288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2pPr>
      <a:lvl3pPr marL="36576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3pPr>
      <a:lvl4pPr marL="548640" indent="-182880" algn="l" defTabSz="914400" rtl="0" eaLnBrk="1" latinLnBrk="0" hangingPunct="1">
        <a:lnSpc>
          <a:spcPct val="10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4pPr>
      <a:lvl5pPr marL="731520" indent="-182880" algn="l" defTabSz="914400" rtl="0" eaLnBrk="1" latinLnBrk="0" hangingPunct="1">
        <a:lnSpc>
          <a:spcPct val="100000"/>
        </a:lnSpc>
        <a:spcBef>
          <a:spcPts val="600"/>
        </a:spcBef>
        <a:buClr>
          <a:schemeClr val="tx2">
            <a:lumMod val="60000"/>
            <a:lumOff val="40000"/>
          </a:schemeClr>
        </a:buClr>
        <a:buFont typeface="Arial" panose="020B0604020202020204" pitchFamily="34" charset="0"/>
        <a:buChar char="–"/>
        <a:defRPr sz="12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pos="192" userDrawn="1">
          <p15:clr>
            <a:srgbClr val="F26B43"/>
          </p15:clr>
        </p15:guide>
        <p15:guide id="4" pos="7488" userDrawn="1">
          <p15:clr>
            <a:srgbClr val="F26B43"/>
          </p15:clr>
        </p15:guide>
        <p15:guide id="5" orient="horz" pos="768" userDrawn="1">
          <p15:clr>
            <a:srgbClr val="F26B43"/>
          </p15:clr>
        </p15:guide>
        <p15:guide id="6" orient="horz" pos="386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1.xml"/><Relationship Id="rId6" Type="http://schemas.openxmlformats.org/officeDocument/2006/relationships/hyperlink" Target="https://www.bluefin.com/resources/p2pe-devices/" TargetMode="External"/><Relationship Id="rId5" Type="http://schemas.openxmlformats.org/officeDocument/2006/relationships/image" Target="../media/image16.jpg"/><Relationship Id="rId4" Type="http://schemas.openxmlformats.org/officeDocument/2006/relationships/image" Target="../media/image15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hyperlink" Target="https://www.bluefinpartner.com/mbna/" TargetMode="Externa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luefin.com/news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4C133941-264B-442D-B1DA-7F6C818367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12343" y="3429000"/>
            <a:ext cx="7562992" cy="1411549"/>
          </a:xfrm>
        </p:spPr>
        <p:txBody>
          <a:bodyPr/>
          <a:lstStyle/>
          <a:p>
            <a:pPr>
              <a:lnSpc>
                <a:spcPct val="100000"/>
              </a:lnSpc>
            </a:pPr>
            <a:r>
              <a:rPr lang="en-US" sz="3600" dirty="0"/>
              <a:t>Bluefin’s PayConex™ Payment Processing for MBNA Members</a:t>
            </a:r>
            <a:br>
              <a:rPr lang="en-US" dirty="0"/>
            </a:br>
            <a:r>
              <a:rPr lang="en-US" sz="2000" i="1" dirty="0"/>
              <a:t>Payment processing with encryption and tokenization to secure your transactions</a:t>
            </a:r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71FFA5BC-04E8-4D75-9A8E-6E979B0F0DE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3601360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803939-D54C-4C70-9228-B1AB90A94B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Bluefin and MBNA Partnership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C032DDC-4C08-4F5E-BFFE-DD575DCD49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795" y="1311727"/>
            <a:ext cx="4659543" cy="3076575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C96CCF4-55E4-4543-8A77-FE3645EFA720}"/>
              </a:ext>
            </a:extLst>
          </p:cNvPr>
          <p:cNvSpPr txBox="1">
            <a:spLocks/>
          </p:cNvSpPr>
          <p:nvPr/>
        </p:nvSpPr>
        <p:spPr>
          <a:xfrm>
            <a:off x="5142817" y="1146795"/>
            <a:ext cx="6744376" cy="5041734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None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18288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36576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54864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731520" indent="-182880" algn="l" defTabSz="914400" rtl="0" eaLnBrk="1" latinLnBrk="0" hangingPunct="1">
              <a:lnSpc>
                <a:spcPct val="100000"/>
              </a:lnSpc>
              <a:spcBef>
                <a:spcPts val="600"/>
              </a:spcBef>
              <a:buClr>
                <a:schemeClr val="tx2">
                  <a:lumMod val="60000"/>
                  <a:lumOff val="40000"/>
                </a:schemeClr>
              </a:buClr>
              <a:buFont typeface="Arial" panose="020B0604020202020204" pitchFamily="34" charset="0"/>
              <a:buChar char="–"/>
              <a:defRPr sz="1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cs typeface="Europa-Regular"/>
              </a:rPr>
              <a:t>Founded in 2007, </a:t>
            </a:r>
            <a:r>
              <a:rPr lang="en-US" sz="2200" b="1" dirty="0">
                <a:solidFill>
                  <a:srgbClr val="0083BB"/>
                </a:solidFill>
                <a:cs typeface="Europa-Regular"/>
              </a:rPr>
              <a:t>Bluefin</a:t>
            </a:r>
            <a:r>
              <a:rPr lang="en-US" sz="2200" dirty="0">
                <a:solidFill>
                  <a:prstClr val="black">
                    <a:lumMod val="75000"/>
                    <a:lumOff val="25000"/>
                  </a:prstClr>
                </a:solidFill>
                <a:cs typeface="Europa-Regular"/>
              </a:rPr>
              <a:t> is a leader in providing security and payment processing for SMB’s, financial firms, healthcare organizations, retail and higher education</a:t>
            </a:r>
          </a:p>
          <a:p>
            <a:pPr marL="227004" indent="-227004">
              <a:spcBef>
                <a:spcPts val="800"/>
              </a:spcBef>
              <a:spcAft>
                <a:spcPts val="800"/>
              </a:spcAft>
            </a:pPr>
            <a:endParaRPr lang="en-US" sz="1920" dirty="0">
              <a:solidFill>
                <a:prstClr val="black">
                  <a:lumMod val="75000"/>
                  <a:lumOff val="25000"/>
                </a:prstClr>
              </a:solidFill>
              <a:cs typeface="Europa-Regular"/>
            </a:endParaRP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Clr>
                <a:prstClr val="black"/>
              </a:buClr>
              <a:buFont typeface="Arial" panose="020B0604020202020204" pitchFamily="34" charset="0"/>
              <a:buChar char="•"/>
            </a:pPr>
            <a:r>
              <a:rPr lang="en-US" sz="2200" b="1" dirty="0">
                <a:solidFill>
                  <a:srgbClr val="0083BB"/>
                </a:solidFill>
                <a:cs typeface="Europa-Regular"/>
              </a:rPr>
              <a:t>Bluefin protects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cs typeface="Europa-Regular"/>
              </a:rPr>
              <a:t>payment data and reduces card fraud by devaluing cardholder data and preventing it from being compromised</a:t>
            </a:r>
          </a:p>
          <a:p>
            <a:pPr marL="227004" indent="-227004">
              <a:spcBef>
                <a:spcPts val="800"/>
              </a:spcBef>
              <a:spcAft>
                <a:spcPts val="800"/>
              </a:spcAft>
              <a:buClr>
                <a:prstClr val="black"/>
              </a:buClr>
            </a:pPr>
            <a:endParaRPr lang="en-US" sz="1920" b="1" dirty="0">
              <a:solidFill>
                <a:schemeClr val="tx1">
                  <a:lumMod val="75000"/>
                  <a:lumOff val="25000"/>
                </a:schemeClr>
              </a:solidFill>
              <a:cs typeface="Europa-Regular"/>
            </a:endParaRPr>
          </a:p>
          <a:p>
            <a:pPr marL="342900" indent="-342900">
              <a:spcBef>
                <a:spcPts val="800"/>
              </a:spcBef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 2012, MBNA partnered with Bluefin to offer payment processing direct to MBNA members </a:t>
            </a:r>
          </a:p>
          <a:p>
            <a:pPr marL="525780" lvl="1" indent="-342900">
              <a:spcBef>
                <a:spcPts val="800"/>
              </a:spcBef>
              <a:spcAft>
                <a:spcPts val="800"/>
              </a:spcAft>
            </a:pPr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 are excited to bring our new payment gateway features to MBNA members!</a:t>
            </a:r>
          </a:p>
          <a:p>
            <a:pPr lvl="2" indent="0">
              <a:spcBef>
                <a:spcPts val="800"/>
              </a:spcBef>
              <a:spcAft>
                <a:spcPts val="800"/>
              </a:spcAft>
              <a:buNone/>
            </a:pP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48624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4E24B-9A7E-4741-A5B0-8376CAB756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Why Bluefin?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10C478-C649-4273-AEFB-E235EE0137F2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304795" y="1441142"/>
            <a:ext cx="11582400" cy="4419600"/>
          </a:xfrm>
        </p:spPr>
        <p:txBody>
          <a:bodyPr/>
          <a:lstStyle/>
          <a:p>
            <a:pPr marL="342900" indent="-342900">
              <a:spcBef>
                <a:spcPts val="1200"/>
              </a:spcBef>
              <a:spcAft>
                <a:spcPts val="600"/>
              </a:spcAft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400" dirty="0"/>
              <a:t>Process credit, debit and ACH transactions face-to-face contactless, mobile, MOTO, or online</a:t>
            </a:r>
          </a:p>
          <a:p>
            <a:pPr marL="342900" indent="-342900">
              <a:lnSpc>
                <a:spcPct val="150000"/>
              </a:lnSpc>
              <a:buClr>
                <a:srgbClr val="137EC6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Simple setup – no implementation required</a:t>
            </a:r>
          </a:p>
          <a:p>
            <a:pPr marL="342900" indent="-342900">
              <a:lnSpc>
                <a:spcPct val="150000"/>
              </a:lnSpc>
              <a:buClr>
                <a:srgbClr val="137EC6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Immediate encryption of payment card data in our PCI-approved devices</a:t>
            </a:r>
          </a:p>
          <a:p>
            <a:pPr marL="342900" indent="-342900">
              <a:lnSpc>
                <a:spcPct val="150000"/>
              </a:lnSpc>
              <a:buClr>
                <a:srgbClr val="137EC6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Tokenization (data masking) card on file solution – ideal for recurring payments</a:t>
            </a:r>
          </a:p>
          <a:p>
            <a:pPr marL="342900" indent="-342900">
              <a:lnSpc>
                <a:spcPct val="150000"/>
              </a:lnSpc>
              <a:buClr>
                <a:srgbClr val="137EC6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Competitive “meet or beat” payment processing rates</a:t>
            </a:r>
          </a:p>
          <a:p>
            <a:pPr marL="342900" indent="-342900">
              <a:lnSpc>
                <a:spcPct val="150000"/>
              </a:lnSpc>
              <a:buClr>
                <a:srgbClr val="137EC6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Direct customer service through Bluefin</a:t>
            </a:r>
          </a:p>
          <a:p>
            <a:pPr marL="342900" indent="-342900">
              <a:lnSpc>
                <a:spcPct val="150000"/>
              </a:lnSpc>
              <a:buClr>
                <a:srgbClr val="137EC6"/>
              </a:buClr>
              <a:buFont typeface="Courier New" panose="02070309020205020404" pitchFamily="49" charset="0"/>
              <a:buChar char="o"/>
            </a:pPr>
            <a:r>
              <a:rPr lang="en-US" sz="2400" dirty="0"/>
              <a:t>Leader in payment and data security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082582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Are Electronic Payments?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81200" y="1219200"/>
            <a:ext cx="8229600" cy="838200"/>
          </a:xfrm>
        </p:spPr>
        <p:txBody>
          <a:bodyPr/>
          <a:lstStyle/>
          <a:p>
            <a:pPr algn="ctr"/>
            <a:r>
              <a:rPr lang="en-US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As opposed to a physical payment, such as cash or check, electronic payments are those conducted “online” through a payment network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29600" y="6539968"/>
            <a:ext cx="590453" cy="25074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0BF4E26A-0E35-AC4C-9A01-D5ABDB90BC2E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3581400" y="2271445"/>
            <a:ext cx="5410200" cy="762000"/>
          </a:xfrm>
          <a:prstGeom prst="rect">
            <a:avLst/>
          </a:prstGeom>
          <a:solidFill>
            <a:srgbClr val="0070C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Examples of Electronic Payment Types</a:t>
            </a:r>
          </a:p>
        </p:txBody>
      </p:sp>
      <p:pic>
        <p:nvPicPr>
          <p:cNvPr id="1026" name="Picture 2" descr="https://www.bluefin.com/wp-content/uploads/2015/03/credit-cards-blu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1" y="3733800"/>
            <a:ext cx="2746525" cy="18288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blogs-images.forbes.com/ibm/files/2014/09/bank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3733800"/>
            <a:ext cx="2590800" cy="18288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guia.ingresse.com/wp-content/uploads/2013/07/NFC_Payment_Logo_13-03-201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48" r="23802"/>
          <a:stretch/>
        </p:blipFill>
        <p:spPr bwMode="auto">
          <a:xfrm>
            <a:off x="7696200" y="3733801"/>
            <a:ext cx="2743200" cy="182880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944762" y="5667664"/>
            <a:ext cx="2362200" cy="381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Credit &amp;</a:t>
            </a:r>
          </a:p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Debit Cards</a:t>
            </a:r>
          </a:p>
        </p:txBody>
      </p:sp>
      <p:sp>
        <p:nvSpPr>
          <p:cNvPr id="10" name="Rectangle 9"/>
          <p:cNvSpPr/>
          <p:nvPr/>
        </p:nvSpPr>
        <p:spPr>
          <a:xfrm>
            <a:off x="4876800" y="5553364"/>
            <a:ext cx="2362200" cy="6096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ACH (Electronic Transfer from Bank Account)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7886700" y="5667664"/>
            <a:ext cx="2362200" cy="381000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Near Field Communications (Mobile Wallet)</a:t>
            </a:r>
          </a:p>
        </p:txBody>
      </p:sp>
    </p:spTree>
    <p:extLst>
      <p:ext uri="{BB962C8B-B14F-4D97-AF65-F5344CB8AC3E}">
        <p14:creationId xmlns:p14="http://schemas.microsoft.com/office/powerpoint/2010/main" val="6515442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There Are a Variety of Ways to Pay Electronically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8229600" y="6539968"/>
            <a:ext cx="590453" cy="250741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chemeClr val="bg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MS PGothic" panose="020B0600070205080204" pitchFamily="34" charset="-128"/>
                <a:cs typeface="+mn-cs"/>
              </a:defRPr>
            </a:lvl9pPr>
          </a:lstStyle>
          <a:p>
            <a:fld id="{0BF4E26A-0E35-AC4C-9A01-D5ABDB90BC2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2050" name="Picture 2" descr="https://www.bluefin.com/wp-content/uploads/2016/02/call-center-partnership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62"/>
          <a:stretch/>
        </p:blipFill>
        <p:spPr bwMode="auto">
          <a:xfrm>
            <a:off x="6330892" y="1401920"/>
            <a:ext cx="3717934" cy="173736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bluefin.com/wp-content/uploads/2015/04/payment-security-food-industry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298694"/>
            <a:ext cx="2971800" cy="1950880"/>
          </a:xfrm>
          <a:prstGeom prst="rect">
            <a:avLst/>
          </a:prstGeom>
          <a:noFill/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3833330"/>
            <a:ext cx="2435976" cy="1828800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2133600" y="3291921"/>
            <a:ext cx="3276600" cy="3248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Physical Point of Sale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953000" y="5714120"/>
            <a:ext cx="1905000" cy="3248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Online (Ecommerce)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667501" y="3214361"/>
            <a:ext cx="3276600" cy="324899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Mail or Telephone Order</a:t>
            </a:r>
          </a:p>
        </p:txBody>
      </p:sp>
    </p:spTree>
    <p:extLst>
      <p:ext uri="{BB962C8B-B14F-4D97-AF65-F5344CB8AC3E}">
        <p14:creationId xmlns:p14="http://schemas.microsoft.com/office/powerpoint/2010/main" val="162178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What </a:t>
            </a:r>
            <a:r>
              <a:rPr lang="en-US" sz="2800" dirty="0" err="1"/>
              <a:t>PayConex</a:t>
            </a:r>
            <a:r>
              <a:rPr lang="en-US" sz="2800" dirty="0"/>
              <a:t> Provides MBNA Members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795" y="1351966"/>
            <a:ext cx="10969846" cy="4889036"/>
          </a:xfrm>
        </p:spPr>
        <p:txBody>
          <a:bodyPr>
            <a:normAutofit/>
          </a:bodyPr>
          <a:lstStyle/>
          <a:p>
            <a:pPr marL="896098" lvl="1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POS, Mobile, MOTO, and Ecommerce Payments</a:t>
            </a:r>
            <a:endParaRPr lang="en-US" sz="2200" dirty="0"/>
          </a:p>
          <a:p>
            <a:pPr marL="896098" lvl="1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Credit/Debit/ACH/Apple Pay/Google Pay/Samsung Pay</a:t>
            </a:r>
          </a:p>
          <a:p>
            <a:pPr marL="896098" lvl="1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200" dirty="0"/>
              <a:t>Recurring Billing/Card on File/Account Updater/QuickBooks Integration</a:t>
            </a:r>
          </a:p>
          <a:p>
            <a:pPr marL="896098" lvl="1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PCI-Validated Point-to-Point Encryption (P2PE), Tokenization, Chargeback Management, 3D Secure (3DS), and ShieldConex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cs typeface="Calibri" panose="020F0502020204030204" pitchFamily="34" charset="0"/>
              </a:rPr>
              <a:t>® Data Security Platform</a:t>
            </a: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896098" lvl="1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4 P2PE Certified Devices for Payment Acceptance </a:t>
            </a:r>
          </a:p>
          <a:p>
            <a:pPr marL="896098" lvl="1" indent="-342900">
              <a:spcAft>
                <a:spcPts val="1200"/>
              </a:spcAft>
              <a:buClr>
                <a:srgbClr val="0070C0"/>
              </a:buClr>
              <a:buFont typeface="Wingdings" panose="05000000000000000000" pitchFamily="2" charset="2"/>
              <a:buChar char="Ø"/>
            </a:pPr>
            <a:r>
              <a:rPr lang="en-US" sz="2200" dirty="0">
                <a:cs typeface="Europa-Regular"/>
              </a:rPr>
              <a:t>Back-end processing connections include Elavon and First Data</a:t>
            </a:r>
          </a:p>
        </p:txBody>
      </p:sp>
    </p:spTree>
    <p:extLst>
      <p:ext uri="{BB962C8B-B14F-4D97-AF65-F5344CB8AC3E}">
        <p14:creationId xmlns:p14="http://schemas.microsoft.com/office/powerpoint/2010/main" val="9265523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993445-A3BD-4692-A796-522E13E462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/>
              <a:t>Choose From a Variety of Devices for Your Business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60A61F-4B7A-4DA0-87F7-3793449B4C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7748" y="1452679"/>
            <a:ext cx="11582398" cy="334392"/>
          </a:xfrm>
        </p:spPr>
        <p:txBody>
          <a:bodyPr/>
          <a:lstStyle/>
          <a:p>
            <a:pPr algn="ctr"/>
            <a:r>
              <a:rPr lang="en-US" sz="2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Face-to-Face, Mobile and MOTO P2PE Payment Devices Integrated to PayConex*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DDBE6A-D558-4DE8-B55D-58153FD09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240" y="2602324"/>
            <a:ext cx="1828800" cy="1828800"/>
          </a:xfrm>
          <a:prstGeom prst="ellipse">
            <a:avLst/>
          </a:prstGeom>
          <a:ln w="63500" cap="rnd" cmpd="sng">
            <a:solidFill>
              <a:srgbClr val="00B0F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17DA121-A70D-4CE7-9313-184FE0EE5FC8}"/>
              </a:ext>
            </a:extLst>
          </p:cNvPr>
          <p:cNvSpPr/>
          <p:nvPr/>
        </p:nvSpPr>
        <p:spPr>
          <a:xfrm>
            <a:off x="277748" y="4590420"/>
            <a:ext cx="263670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ID Tech SREDKey 2 </a:t>
            </a:r>
          </a:p>
          <a:p>
            <a:pPr algn="ctr"/>
            <a:r>
              <a:rPr lang="en-US" sz="1600" dirty="0"/>
              <a:t>POS, Mobile, Call Center</a:t>
            </a:r>
            <a:endParaRPr lang="en-US" sz="1600" dirty="0">
              <a:effectLst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7927573-4197-4009-9872-C9E1461A97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5593" y="2615057"/>
            <a:ext cx="1828800" cy="1828800"/>
          </a:xfrm>
          <a:prstGeom prst="ellipse">
            <a:avLst/>
          </a:prstGeom>
          <a:ln w="63500" cap="rnd">
            <a:solidFill>
              <a:srgbClr val="00B0F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1F92DE0-AA3C-4816-83B1-6C714992C2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58429" y="2476921"/>
            <a:ext cx="1828800" cy="1828800"/>
          </a:xfrm>
          <a:prstGeom prst="ellipse">
            <a:avLst/>
          </a:prstGeom>
          <a:ln w="63500" cap="rnd">
            <a:solidFill>
              <a:srgbClr val="00B0F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35D4BD9-4F85-4346-9891-362250E0DCE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6987" y="2514600"/>
            <a:ext cx="1828800" cy="1828800"/>
          </a:xfrm>
          <a:prstGeom prst="ellipse">
            <a:avLst/>
          </a:prstGeom>
          <a:ln w="63500" cap="rnd">
            <a:solidFill>
              <a:srgbClr val="00B0F0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B124028C-D17B-4380-B5CD-FBBEBCBBC625}"/>
              </a:ext>
            </a:extLst>
          </p:cNvPr>
          <p:cNvSpPr/>
          <p:nvPr/>
        </p:nvSpPr>
        <p:spPr>
          <a:xfrm>
            <a:off x="3318230" y="4568195"/>
            <a:ext cx="2383525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PAX-A80 </a:t>
            </a:r>
          </a:p>
          <a:p>
            <a:pPr algn="ctr"/>
            <a:r>
              <a:rPr lang="en-US" sz="1600" dirty="0"/>
              <a:t>POS, NFC, </a:t>
            </a:r>
            <a:r>
              <a:rPr lang="en-US" sz="1600" dirty="0" err="1"/>
              <a:t>Wifi</a:t>
            </a:r>
            <a:endParaRPr lang="en-US" sz="1600" dirty="0">
              <a:effectLst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DE4CB19-1A5D-444A-9AEC-C6484815D8DA}"/>
              </a:ext>
            </a:extLst>
          </p:cNvPr>
          <p:cNvSpPr/>
          <p:nvPr/>
        </p:nvSpPr>
        <p:spPr>
          <a:xfrm>
            <a:off x="9054475" y="4495588"/>
            <a:ext cx="2636709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PAX S300 </a:t>
            </a:r>
          </a:p>
          <a:p>
            <a:pPr algn="ctr"/>
            <a:r>
              <a:rPr lang="en-US" sz="1600" dirty="0"/>
              <a:t>POS, NFC</a:t>
            </a:r>
            <a:endParaRPr lang="en-US" sz="1600" dirty="0">
              <a:effectLst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72DD958-0C48-42EC-A2BA-51C7FACFD21B}"/>
              </a:ext>
            </a:extLst>
          </p:cNvPr>
          <p:cNvSpPr/>
          <p:nvPr/>
        </p:nvSpPr>
        <p:spPr>
          <a:xfrm>
            <a:off x="6698751" y="4495588"/>
            <a:ext cx="1643324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/>
              <a:t>PAX A920 </a:t>
            </a:r>
          </a:p>
          <a:p>
            <a:pPr algn="ctr"/>
            <a:r>
              <a:rPr lang="en-US" sz="1600" dirty="0"/>
              <a:t>POS, Mobile, NFC</a:t>
            </a:r>
            <a:endParaRPr lang="en-US" sz="1600" dirty="0">
              <a:effectLst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BB3B556-2419-4957-B771-F7DF28F0B14D}"/>
              </a:ext>
            </a:extLst>
          </p:cNvPr>
          <p:cNvSpPr/>
          <p:nvPr/>
        </p:nvSpPr>
        <p:spPr>
          <a:xfrm>
            <a:off x="73907" y="5658033"/>
            <a:ext cx="286759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>
              <a:spcAft>
                <a:spcPts val="600"/>
              </a:spcAft>
              <a:buClr>
                <a:srgbClr val="0070C0"/>
              </a:buClr>
            </a:pPr>
            <a:r>
              <a:rPr lang="en-US" sz="1000" dirty="0"/>
              <a:t>*EMV and Contactless Debit/Credit Acceptance; Apple Pay/Google Pay/Samsung Pay Acceptance. Learn more at </a:t>
            </a:r>
            <a:r>
              <a:rPr lang="en-US" sz="1000" dirty="0">
                <a:hlinkClick r:id="rId6"/>
              </a:rPr>
              <a:t>https://www.bluefin.com/p2pe-devices/</a:t>
            </a:r>
            <a:endParaRPr lang="en-US" sz="10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9F4CBA1F-48C2-46C0-BAA5-FD3466F2F285}"/>
              </a:ext>
            </a:extLst>
          </p:cNvPr>
          <p:cNvSpPr/>
          <p:nvPr/>
        </p:nvSpPr>
        <p:spPr>
          <a:xfrm>
            <a:off x="3048000" y="5405321"/>
            <a:ext cx="7779026" cy="587104"/>
          </a:xfrm>
          <a:prstGeom prst="round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You can also get Ecommerce payment processing with our hosted payment forms</a:t>
            </a:r>
          </a:p>
        </p:txBody>
      </p:sp>
    </p:spTree>
    <p:extLst>
      <p:ext uri="{BB962C8B-B14F-4D97-AF65-F5344CB8AC3E}">
        <p14:creationId xmlns:p14="http://schemas.microsoft.com/office/powerpoint/2010/main" val="350277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599"/>
            <a:ext cx="11582405" cy="792843"/>
          </a:xfrm>
        </p:spPr>
        <p:txBody>
          <a:bodyPr/>
          <a:lstStyle/>
          <a:p>
            <a:r>
              <a:rPr lang="en-US" dirty="0"/>
              <a:t>   Get Started Today!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A1E4267E-0F64-41E2-BDCC-046AFC69FCAB}"/>
              </a:ext>
            </a:extLst>
          </p:cNvPr>
          <p:cNvSpPr/>
          <p:nvPr/>
        </p:nvSpPr>
        <p:spPr>
          <a:xfrm>
            <a:off x="1007164" y="2142396"/>
            <a:ext cx="4572001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dirty="0"/>
              <a:t>Simply visit our MBNA partner landing page at </a:t>
            </a:r>
            <a:r>
              <a:rPr lang="en-US" sz="2000" dirty="0">
                <a:hlinkClick r:id="rId2"/>
              </a:rPr>
              <a:t>https://www.bluefinpartner.com/mbna/</a:t>
            </a:r>
            <a:r>
              <a:rPr lang="en-US" sz="2000" dirty="0"/>
              <a:t> and fill out our online form. A members of our sales team will contact you directly to discuss our payment processing options and rates for your business.  You can also call 1-800-675-6573 Ext. 1 to speak to a representative at Bluefin.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89F557B-C8AC-4A2F-AF9F-F23662949C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125" t="7778" r="33750" b="4444"/>
          <a:stretch/>
        </p:blipFill>
        <p:spPr>
          <a:xfrm>
            <a:off x="6433931" y="788238"/>
            <a:ext cx="3543300" cy="528152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809891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B4631-8697-47DD-9778-BF1DE9AA45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Additional Resources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E26DC8-F78B-4158-B599-E043EEA7E5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8908" t="30550" r="3156" b="19870"/>
          <a:stretch/>
        </p:blipFill>
        <p:spPr>
          <a:xfrm>
            <a:off x="636231" y="1384916"/>
            <a:ext cx="10919537" cy="448251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9B6BBB80-4656-423A-BBDA-E1D1F7C1F190}"/>
              </a:ext>
            </a:extLst>
          </p:cNvPr>
          <p:cNvSpPr/>
          <p:nvPr/>
        </p:nvSpPr>
        <p:spPr>
          <a:xfrm>
            <a:off x="165219" y="6020130"/>
            <a:ext cx="2188484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i="1" dirty="0">
                <a:latin typeface="+mj-lt"/>
                <a:hlinkClick r:id="rId3"/>
              </a:rPr>
              <a:t>https://www.bluefin.com/news/</a:t>
            </a:r>
            <a:r>
              <a:rPr lang="en-US" sz="1200" i="1" dirty="0">
                <a:latin typeface="+mj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38637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31">
      <a:dk1>
        <a:sysClr val="windowText" lastClr="000000"/>
      </a:dk1>
      <a:lt1>
        <a:sysClr val="window" lastClr="FFFFFF"/>
      </a:lt1>
      <a:dk2>
        <a:srgbClr val="243748"/>
      </a:dk2>
      <a:lt2>
        <a:srgbClr val="CEDBE6"/>
      </a:lt2>
      <a:accent1>
        <a:srgbClr val="137EC6"/>
      </a:accent1>
      <a:accent2>
        <a:srgbClr val="FFA401"/>
      </a:accent2>
      <a:accent3>
        <a:srgbClr val="0A436A"/>
      </a:accent3>
      <a:accent4>
        <a:srgbClr val="81A4CD"/>
      </a:accent4>
      <a:accent5>
        <a:srgbClr val="054A91"/>
      </a:accent5>
      <a:accent6>
        <a:srgbClr val="ED7511"/>
      </a:accent6>
      <a:hlink>
        <a:srgbClr val="6B9F25"/>
      </a:hlink>
      <a:folHlink>
        <a:srgbClr val="9F6715"/>
      </a:folHlink>
    </a:clrScheme>
    <a:fontScheme name="Custom 42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square" lIns="0" tIns="0" rIns="0" bIns="0" rtlCol="0">
        <a:noAutofit/>
      </a:bodyPr>
      <a:lstStyle>
        <a:defPPr algn="l">
          <a:defRPr sz="1600" dirty="0" err="1" smtClean="0">
            <a:solidFill>
              <a:schemeClr val="tx2"/>
            </a:solidFill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d62b6ecb-acff-4b24-a527-ff2b271ebe71">23CEHAA2X2SM-2102554853-99255</_dlc_DocId>
    <_dlc_DocIdUrl xmlns="d62b6ecb-acff-4b24-a527-ff2b271ebe71">
      <Url>https://slidegenius365.sharepoint.com/_layouts/15/DocIdRedir.aspx?ID=23CEHAA2X2SM-2102554853-99255</Url>
      <Description>23CEHAA2X2SM-2102554853-99255</Description>
    </_dlc_DocIdUrl>
    <Notes0 xmlns="06fa9243-f6f6-4c83-8c18-4e880acd4ff6" xsi:nil="true"/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689C359221F84CA6C8A700AD48302A" ma:contentTypeVersion="80" ma:contentTypeDescription="Create a new document." ma:contentTypeScope="" ma:versionID="7f1b69666764536ca83cd4f66a5de8eb">
  <xsd:schema xmlns:xsd="http://www.w3.org/2001/XMLSchema" xmlns:xs="http://www.w3.org/2001/XMLSchema" xmlns:p="http://schemas.microsoft.com/office/2006/metadata/properties" xmlns:ns2="d62b6ecb-acff-4b24-a527-ff2b271ebe71" xmlns:ns3="06fa9243-f6f6-4c83-8c18-4e880acd4ff6" targetNamespace="http://schemas.microsoft.com/office/2006/metadata/properties" ma:root="true" ma:fieldsID="4cf60bc16ef00a7b9ff0485273d25568" ns2:_="" ns3:_="">
    <xsd:import namespace="d62b6ecb-acff-4b24-a527-ff2b271ebe71"/>
    <xsd:import namespace="06fa9243-f6f6-4c83-8c18-4e880acd4ff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DateTaken" minOccurs="0"/>
                <xsd:element ref="ns2:_dlc_DocId" minOccurs="0"/>
                <xsd:element ref="ns2:_dlc_DocIdUrl" minOccurs="0"/>
                <xsd:element ref="ns2:_dlc_DocIdPersistId" minOccurs="0"/>
                <xsd:element ref="ns3:MediaServiceLocation" minOccurs="0"/>
                <xsd:element ref="ns3:Notes0" minOccurs="0"/>
                <xsd:element ref="ns3:MediaServiceEventHashCode" minOccurs="0"/>
                <xsd:element ref="ns3:MediaServiceGeneration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62b6ecb-acff-4b24-a527-ff2b271ebe7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_dlc_DocId" ma:index="1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7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6fa9243-f6f6-4c83-8c18-4e880acd4f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2" nillable="true" ma:displayName="MediaServiceAutoTags" ma:internalName="MediaServiceAutoTags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8" nillable="true" ma:displayName="MediaServiceLocation" ma:internalName="MediaServiceLocation" ma:readOnly="true">
      <xsd:simpleType>
        <xsd:restriction base="dms:Text"/>
      </xsd:simpleType>
    </xsd:element>
    <xsd:element name="Notes0" ma:index="19" nillable="true" ma:displayName="Notes" ma:internalName="Notes0">
      <xsd:simpleType>
        <xsd:restriction base="dms:Note">
          <xsd:maxLength value="255"/>
        </xsd:restriction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21" nillable="true" ma:displayName="MediaServiceGenerationTime" ma:hidden="true" ma:internalName="MediaServiceGenerationTim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700C0B85-8971-473E-A60C-A1BA9ECB9283}">
  <ds:schemaRefs>
    <ds:schemaRef ds:uri="http://schemas.microsoft.com/sharepoint/events"/>
  </ds:schemaRefs>
</ds:datastoreItem>
</file>

<file path=customXml/itemProps2.xml><?xml version="1.0" encoding="utf-8"?>
<ds:datastoreItem xmlns:ds="http://schemas.openxmlformats.org/officeDocument/2006/customXml" ds:itemID="{7C66A18F-5D2A-4799-9F8F-90793222BCF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ADD4A1F-2AFD-42A8-A959-40AF59A2239D}">
  <ds:schemaRefs>
    <ds:schemaRef ds:uri="d62b6ecb-acff-4b24-a527-ff2b271ebe71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www.w3.org/XML/1998/namespace"/>
    <ds:schemaRef ds:uri="http://schemas.openxmlformats.org/package/2006/metadata/core-properties"/>
    <ds:schemaRef ds:uri="06fa9243-f6f6-4c83-8c18-4e880acd4ff6"/>
    <ds:schemaRef ds:uri="http://purl.org/dc/dcmitype/"/>
    <ds:schemaRef ds:uri="http://purl.org/dc/terms/"/>
  </ds:schemaRefs>
</ds:datastoreItem>
</file>

<file path=customXml/itemProps4.xml><?xml version="1.0" encoding="utf-8"?>
<ds:datastoreItem xmlns:ds="http://schemas.openxmlformats.org/officeDocument/2006/customXml" ds:itemID="{08162127-872E-4E14-B1FE-B10AE8F42E7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62b6ecb-acff-4b24-a527-ff2b271ebe71"/>
    <ds:schemaRef ds:uri="06fa9243-f6f6-4c83-8c18-4e880acd4ff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11226</TotalTime>
  <Words>495</Words>
  <Application>Microsoft Office PowerPoint</Application>
  <PresentationFormat>Widescreen</PresentationFormat>
  <Paragraphs>54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Courier New</vt:lpstr>
      <vt:lpstr>Wingdings</vt:lpstr>
      <vt:lpstr>Office Theme</vt:lpstr>
      <vt:lpstr>Bluefin’s PayConex™ Payment Processing for MBNA Members Payment processing with encryption and tokenization to secure your transactions</vt:lpstr>
      <vt:lpstr>Bluefin and MBNA Partnership</vt:lpstr>
      <vt:lpstr>Why Bluefin?</vt:lpstr>
      <vt:lpstr>What Are Electronic Payments?</vt:lpstr>
      <vt:lpstr>There Are a Variety of Ways to Pay Electronically</vt:lpstr>
      <vt:lpstr>What PayConex Provides MBNA Members</vt:lpstr>
      <vt:lpstr>Choose From a Variety of Devices for Your Business</vt:lpstr>
      <vt:lpstr>   Get Started Today!</vt:lpstr>
      <vt:lpstr>Additional Resources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Gilbert Arevalo</dc:creator>
  <cp:lastModifiedBy>John Smith</cp:lastModifiedBy>
  <cp:revision>702</cp:revision>
  <dcterms:created xsi:type="dcterms:W3CDTF">2016-04-18T22:13:42Z</dcterms:created>
  <dcterms:modified xsi:type="dcterms:W3CDTF">2021-10-13T20:26:02Z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0x010100C4689C359221F84CA6C8A700AD48302A</vt:lpwstr>
  </property>
  <property fmtid="{D5CDD505-2E9C-101B-9397-08002B2CF9AE}" pid="3" name="_dlc_DocIdItemGuid">
    <vt:lpwstr>2f14f868-1d63-4f7d-9df3-5f6f705a32af</vt:lpwstr>
  </property>
  <property fmtid="{D5CDD505-2E9C-101B-9397-08002B2CF9AE}" pid="4" name="Access">
    <vt:lpwstr/>
  </property>
</Properties>
</file>